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56" r:id="rId2"/>
    <p:sldId id="257" r:id="rId3"/>
  </p:sldIdLst>
  <p:sldSz cx="7289800" cy="990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65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1"/>
    <p:restoredTop sz="91694"/>
  </p:normalViewPr>
  <p:slideViewPr>
    <p:cSldViewPr snapToGrid="0">
      <p:cViewPr>
        <p:scale>
          <a:sx n="73" d="100"/>
          <a:sy n="73" d="100"/>
        </p:scale>
        <p:origin x="2184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A4B54-2650-1C48-B6C6-03B7572BEADB}" type="datetimeFigureOut">
              <a:rPr lang="en-US" smtClean="0"/>
              <a:t>6/14/23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3938" y="1143000"/>
            <a:ext cx="2270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F4826-B4C1-B049-8326-2CEC1DACC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41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3938" y="1143000"/>
            <a:ext cx="2270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 tab in the shiny app – list table </a:t>
            </a:r>
          </a:p>
          <a:p>
            <a:r>
              <a:rPr lang="en-US" dirty="0"/>
              <a:t>Develop a package </a:t>
            </a:r>
            <a:r>
              <a:rPr lang="en-US" dirty="0" err="1"/>
              <a:t>selecter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More </a:t>
            </a:r>
            <a:r>
              <a:rPr lang="en-US" dirty="0" err="1"/>
              <a:t>advacnes</a:t>
            </a:r>
            <a:r>
              <a:rPr lang="en-US" dirty="0"/>
              <a:t> users may work backwards, And first I </a:t>
            </a:r>
            <a:r>
              <a:rPr lang="en-US" dirty="0" err="1"/>
              <a:t>dentify</a:t>
            </a:r>
            <a:r>
              <a:rPr lang="en-US" dirty="0"/>
              <a:t> 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F4826-B4C1-B049-8326-2CEC1DACC0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04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6735" y="1621191"/>
            <a:ext cx="6196330" cy="3448756"/>
          </a:xfrm>
        </p:spPr>
        <p:txBody>
          <a:bodyPr anchor="b"/>
          <a:lstStyle>
            <a:lvl1pPr algn="ctr">
              <a:defRPr sz="478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1225" y="5202944"/>
            <a:ext cx="5467350" cy="2391656"/>
          </a:xfrm>
        </p:spPr>
        <p:txBody>
          <a:bodyPr/>
          <a:lstStyle>
            <a:lvl1pPr marL="0" indent="0" algn="ctr">
              <a:buNone/>
              <a:defRPr sz="1913"/>
            </a:lvl1pPr>
            <a:lvl2pPr marL="364480" indent="0" algn="ctr">
              <a:buNone/>
              <a:defRPr sz="1594"/>
            </a:lvl2pPr>
            <a:lvl3pPr marL="728960" indent="0" algn="ctr">
              <a:buNone/>
              <a:defRPr sz="1435"/>
            </a:lvl3pPr>
            <a:lvl4pPr marL="1093440" indent="0" algn="ctr">
              <a:buNone/>
              <a:defRPr sz="1276"/>
            </a:lvl4pPr>
            <a:lvl5pPr marL="1457919" indent="0" algn="ctr">
              <a:buNone/>
              <a:defRPr sz="1276"/>
            </a:lvl5pPr>
            <a:lvl6pPr marL="1822399" indent="0" algn="ctr">
              <a:buNone/>
              <a:defRPr sz="1276"/>
            </a:lvl6pPr>
            <a:lvl7pPr marL="2186879" indent="0" algn="ctr">
              <a:buNone/>
              <a:defRPr sz="1276"/>
            </a:lvl7pPr>
            <a:lvl8pPr marL="2551359" indent="0" algn="ctr">
              <a:buNone/>
              <a:defRPr sz="1276"/>
            </a:lvl8pPr>
            <a:lvl9pPr marL="2915839" indent="0" algn="ctr">
              <a:buNone/>
              <a:defRPr sz="127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13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16764" y="527403"/>
            <a:ext cx="1571863" cy="839487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1174" y="527403"/>
            <a:ext cx="4624467" cy="839487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6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33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377" y="2469624"/>
            <a:ext cx="6287453" cy="4120620"/>
          </a:xfrm>
        </p:spPr>
        <p:txBody>
          <a:bodyPr anchor="b"/>
          <a:lstStyle>
            <a:lvl1pPr>
              <a:defRPr sz="478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377" y="6629226"/>
            <a:ext cx="6287453" cy="2166937"/>
          </a:xfrm>
        </p:spPr>
        <p:txBody>
          <a:bodyPr/>
          <a:lstStyle>
            <a:lvl1pPr marL="0" indent="0">
              <a:buNone/>
              <a:defRPr sz="1913">
                <a:solidFill>
                  <a:schemeClr val="tx1"/>
                </a:solidFill>
              </a:defRPr>
            </a:lvl1pPr>
            <a:lvl2pPr marL="364480" indent="0">
              <a:buNone/>
              <a:defRPr sz="1594">
                <a:solidFill>
                  <a:schemeClr val="tx1">
                    <a:tint val="75000"/>
                  </a:schemeClr>
                </a:solidFill>
              </a:defRPr>
            </a:lvl2pPr>
            <a:lvl3pPr marL="728960" indent="0">
              <a:buNone/>
              <a:defRPr sz="1435">
                <a:solidFill>
                  <a:schemeClr val="tx1">
                    <a:tint val="75000"/>
                  </a:schemeClr>
                </a:solidFill>
              </a:defRPr>
            </a:lvl3pPr>
            <a:lvl4pPr marL="1093440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4pPr>
            <a:lvl5pPr marL="145791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5pPr>
            <a:lvl6pPr marL="182239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6pPr>
            <a:lvl7pPr marL="218687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7pPr>
            <a:lvl8pPr marL="255135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8pPr>
            <a:lvl9pPr marL="2915839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79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174" y="2637014"/>
            <a:ext cx="3098165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90461" y="2637014"/>
            <a:ext cx="3098165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13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123" y="527405"/>
            <a:ext cx="6287453" cy="191470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124" y="2428347"/>
            <a:ext cx="3083927" cy="1190095"/>
          </a:xfrm>
        </p:spPr>
        <p:txBody>
          <a:bodyPr anchor="b"/>
          <a:lstStyle>
            <a:lvl1pPr marL="0" indent="0">
              <a:buNone/>
              <a:defRPr sz="1913" b="1"/>
            </a:lvl1pPr>
            <a:lvl2pPr marL="364480" indent="0">
              <a:buNone/>
              <a:defRPr sz="1594" b="1"/>
            </a:lvl2pPr>
            <a:lvl3pPr marL="728960" indent="0">
              <a:buNone/>
              <a:defRPr sz="1435" b="1"/>
            </a:lvl3pPr>
            <a:lvl4pPr marL="1093440" indent="0">
              <a:buNone/>
              <a:defRPr sz="1276" b="1"/>
            </a:lvl4pPr>
            <a:lvl5pPr marL="1457919" indent="0">
              <a:buNone/>
              <a:defRPr sz="1276" b="1"/>
            </a:lvl5pPr>
            <a:lvl6pPr marL="1822399" indent="0">
              <a:buNone/>
              <a:defRPr sz="1276" b="1"/>
            </a:lvl6pPr>
            <a:lvl7pPr marL="2186879" indent="0">
              <a:buNone/>
              <a:defRPr sz="1276" b="1"/>
            </a:lvl7pPr>
            <a:lvl8pPr marL="2551359" indent="0">
              <a:buNone/>
              <a:defRPr sz="1276" b="1"/>
            </a:lvl8pPr>
            <a:lvl9pPr marL="2915839" indent="0">
              <a:buNone/>
              <a:defRPr sz="127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124" y="3618442"/>
            <a:ext cx="3083927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90462" y="2428347"/>
            <a:ext cx="3099114" cy="1190095"/>
          </a:xfrm>
        </p:spPr>
        <p:txBody>
          <a:bodyPr anchor="b"/>
          <a:lstStyle>
            <a:lvl1pPr marL="0" indent="0">
              <a:buNone/>
              <a:defRPr sz="1913" b="1"/>
            </a:lvl1pPr>
            <a:lvl2pPr marL="364480" indent="0">
              <a:buNone/>
              <a:defRPr sz="1594" b="1"/>
            </a:lvl2pPr>
            <a:lvl3pPr marL="728960" indent="0">
              <a:buNone/>
              <a:defRPr sz="1435" b="1"/>
            </a:lvl3pPr>
            <a:lvl4pPr marL="1093440" indent="0">
              <a:buNone/>
              <a:defRPr sz="1276" b="1"/>
            </a:lvl4pPr>
            <a:lvl5pPr marL="1457919" indent="0">
              <a:buNone/>
              <a:defRPr sz="1276" b="1"/>
            </a:lvl5pPr>
            <a:lvl6pPr marL="1822399" indent="0">
              <a:buNone/>
              <a:defRPr sz="1276" b="1"/>
            </a:lvl6pPr>
            <a:lvl7pPr marL="2186879" indent="0">
              <a:buNone/>
              <a:defRPr sz="1276" b="1"/>
            </a:lvl7pPr>
            <a:lvl8pPr marL="2551359" indent="0">
              <a:buNone/>
              <a:defRPr sz="1276" b="1"/>
            </a:lvl8pPr>
            <a:lvl9pPr marL="2915839" indent="0">
              <a:buNone/>
              <a:defRPr sz="127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90462" y="3618442"/>
            <a:ext cx="3099114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77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5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64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123" y="660400"/>
            <a:ext cx="2351150" cy="2311400"/>
          </a:xfrm>
        </p:spPr>
        <p:txBody>
          <a:bodyPr anchor="b"/>
          <a:lstStyle>
            <a:lvl1pPr>
              <a:defRPr sz="25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9115" y="1426283"/>
            <a:ext cx="3690461" cy="7039681"/>
          </a:xfrm>
        </p:spPr>
        <p:txBody>
          <a:bodyPr/>
          <a:lstStyle>
            <a:lvl1pPr>
              <a:defRPr sz="2551"/>
            </a:lvl1pPr>
            <a:lvl2pPr>
              <a:defRPr sz="2232"/>
            </a:lvl2pPr>
            <a:lvl3pPr>
              <a:defRPr sz="1913"/>
            </a:lvl3pPr>
            <a:lvl4pPr>
              <a:defRPr sz="1594"/>
            </a:lvl4pPr>
            <a:lvl5pPr>
              <a:defRPr sz="1594"/>
            </a:lvl5pPr>
            <a:lvl6pPr>
              <a:defRPr sz="1594"/>
            </a:lvl6pPr>
            <a:lvl7pPr>
              <a:defRPr sz="1594"/>
            </a:lvl7pPr>
            <a:lvl8pPr>
              <a:defRPr sz="1594"/>
            </a:lvl8pPr>
            <a:lvl9pPr>
              <a:defRPr sz="159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123" y="2971800"/>
            <a:ext cx="2351150" cy="5505627"/>
          </a:xfrm>
        </p:spPr>
        <p:txBody>
          <a:bodyPr/>
          <a:lstStyle>
            <a:lvl1pPr marL="0" indent="0">
              <a:buNone/>
              <a:defRPr sz="1276"/>
            </a:lvl1pPr>
            <a:lvl2pPr marL="364480" indent="0">
              <a:buNone/>
              <a:defRPr sz="1116"/>
            </a:lvl2pPr>
            <a:lvl3pPr marL="728960" indent="0">
              <a:buNone/>
              <a:defRPr sz="957"/>
            </a:lvl3pPr>
            <a:lvl4pPr marL="1093440" indent="0">
              <a:buNone/>
              <a:defRPr sz="797"/>
            </a:lvl4pPr>
            <a:lvl5pPr marL="1457919" indent="0">
              <a:buNone/>
              <a:defRPr sz="797"/>
            </a:lvl5pPr>
            <a:lvl6pPr marL="1822399" indent="0">
              <a:buNone/>
              <a:defRPr sz="797"/>
            </a:lvl6pPr>
            <a:lvl7pPr marL="2186879" indent="0">
              <a:buNone/>
              <a:defRPr sz="797"/>
            </a:lvl7pPr>
            <a:lvl8pPr marL="2551359" indent="0">
              <a:buNone/>
              <a:defRPr sz="797"/>
            </a:lvl8pPr>
            <a:lvl9pPr marL="2915839" indent="0">
              <a:buNone/>
              <a:defRPr sz="79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8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123" y="660400"/>
            <a:ext cx="2351150" cy="2311400"/>
          </a:xfrm>
        </p:spPr>
        <p:txBody>
          <a:bodyPr anchor="b"/>
          <a:lstStyle>
            <a:lvl1pPr>
              <a:defRPr sz="25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99115" y="1426283"/>
            <a:ext cx="3690461" cy="7039681"/>
          </a:xfrm>
        </p:spPr>
        <p:txBody>
          <a:bodyPr anchor="t"/>
          <a:lstStyle>
            <a:lvl1pPr marL="0" indent="0">
              <a:buNone/>
              <a:defRPr sz="2551"/>
            </a:lvl1pPr>
            <a:lvl2pPr marL="364480" indent="0">
              <a:buNone/>
              <a:defRPr sz="2232"/>
            </a:lvl2pPr>
            <a:lvl3pPr marL="728960" indent="0">
              <a:buNone/>
              <a:defRPr sz="1913"/>
            </a:lvl3pPr>
            <a:lvl4pPr marL="1093440" indent="0">
              <a:buNone/>
              <a:defRPr sz="1594"/>
            </a:lvl4pPr>
            <a:lvl5pPr marL="1457919" indent="0">
              <a:buNone/>
              <a:defRPr sz="1594"/>
            </a:lvl5pPr>
            <a:lvl6pPr marL="1822399" indent="0">
              <a:buNone/>
              <a:defRPr sz="1594"/>
            </a:lvl6pPr>
            <a:lvl7pPr marL="2186879" indent="0">
              <a:buNone/>
              <a:defRPr sz="1594"/>
            </a:lvl7pPr>
            <a:lvl8pPr marL="2551359" indent="0">
              <a:buNone/>
              <a:defRPr sz="1594"/>
            </a:lvl8pPr>
            <a:lvl9pPr marL="2915839" indent="0">
              <a:buNone/>
              <a:defRPr sz="159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123" y="2971800"/>
            <a:ext cx="2351150" cy="5505627"/>
          </a:xfrm>
        </p:spPr>
        <p:txBody>
          <a:bodyPr/>
          <a:lstStyle>
            <a:lvl1pPr marL="0" indent="0">
              <a:buNone/>
              <a:defRPr sz="1276"/>
            </a:lvl1pPr>
            <a:lvl2pPr marL="364480" indent="0">
              <a:buNone/>
              <a:defRPr sz="1116"/>
            </a:lvl2pPr>
            <a:lvl3pPr marL="728960" indent="0">
              <a:buNone/>
              <a:defRPr sz="957"/>
            </a:lvl3pPr>
            <a:lvl4pPr marL="1093440" indent="0">
              <a:buNone/>
              <a:defRPr sz="797"/>
            </a:lvl4pPr>
            <a:lvl5pPr marL="1457919" indent="0">
              <a:buNone/>
              <a:defRPr sz="797"/>
            </a:lvl5pPr>
            <a:lvl6pPr marL="1822399" indent="0">
              <a:buNone/>
              <a:defRPr sz="797"/>
            </a:lvl6pPr>
            <a:lvl7pPr marL="2186879" indent="0">
              <a:buNone/>
              <a:defRPr sz="797"/>
            </a:lvl7pPr>
            <a:lvl8pPr marL="2551359" indent="0">
              <a:buNone/>
              <a:defRPr sz="797"/>
            </a:lvl8pPr>
            <a:lvl9pPr marL="2915839" indent="0">
              <a:buNone/>
              <a:defRPr sz="79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68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1174" y="527405"/>
            <a:ext cx="6287453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1174" y="2637014"/>
            <a:ext cx="6287453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1174" y="9181397"/>
            <a:ext cx="164020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F4344-CDC4-DB4D-B82B-D309F049C191}" type="datetimeFigureOut">
              <a:rPr lang="en-US" smtClean="0"/>
              <a:t>6/14/23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14746" y="9181397"/>
            <a:ext cx="246030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48421" y="9181397"/>
            <a:ext cx="164020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EFFFB-F188-5048-B1B9-1B502D009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11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28960" rtl="0" eaLnBrk="1" latinLnBrk="0" hangingPunct="1">
        <a:lnSpc>
          <a:spcPct val="90000"/>
        </a:lnSpc>
        <a:spcBef>
          <a:spcPct val="0"/>
        </a:spcBef>
        <a:buNone/>
        <a:defRPr sz="35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240" indent="-182240" algn="l" defTabSz="728960" rtl="0" eaLnBrk="1" latinLnBrk="0" hangingPunct="1">
        <a:lnSpc>
          <a:spcPct val="90000"/>
        </a:lnSpc>
        <a:spcBef>
          <a:spcPts val="797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1pPr>
      <a:lvl2pPr marL="546720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913" kern="1200">
          <a:solidFill>
            <a:schemeClr val="tx1"/>
          </a:solidFill>
          <a:latin typeface="+mn-lt"/>
          <a:ea typeface="+mn-ea"/>
          <a:cs typeface="+mn-cs"/>
        </a:defRPr>
      </a:lvl2pPr>
      <a:lvl3pPr marL="911200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3pPr>
      <a:lvl4pPr marL="127567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4pPr>
      <a:lvl5pPr marL="164015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5pPr>
      <a:lvl6pPr marL="200463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6pPr>
      <a:lvl7pPr marL="236911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7pPr>
      <a:lvl8pPr marL="273359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8pPr>
      <a:lvl9pPr marL="3098079" indent="-182240" algn="l" defTabSz="728960" rtl="0" eaLnBrk="1" latinLnBrk="0" hangingPunct="1">
        <a:lnSpc>
          <a:spcPct val="90000"/>
        </a:lnSpc>
        <a:spcBef>
          <a:spcPts val="399"/>
        </a:spcBef>
        <a:buFont typeface="Arial" panose="020B0604020202020204" pitchFamily="34" charset="0"/>
        <a:buChar char="•"/>
        <a:defRPr sz="14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1pPr>
      <a:lvl2pPr marL="36448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2pPr>
      <a:lvl3pPr marL="72896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3pPr>
      <a:lvl4pPr marL="1093440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4pPr>
      <a:lvl5pPr marL="145791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5pPr>
      <a:lvl6pPr marL="182239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6pPr>
      <a:lvl7pPr marL="218687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7pPr>
      <a:lvl8pPr marL="255135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8pPr>
      <a:lvl9pPr marL="2915839" algn="l" defTabSz="728960" rtl="0" eaLnBrk="1" latinLnBrk="0" hangingPunct="1">
        <a:defRPr sz="14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64A06889-23CE-81E8-FCD9-7ACE6F709517}"/>
              </a:ext>
            </a:extLst>
          </p:cNvPr>
          <p:cNvSpPr/>
          <p:nvPr/>
        </p:nvSpPr>
        <p:spPr>
          <a:xfrm>
            <a:off x="3124133" y="5228990"/>
            <a:ext cx="3916160" cy="1275940"/>
          </a:xfrm>
          <a:prstGeom prst="round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D0932-671F-43F9-B5FC-84D4D47CF4D9}"/>
              </a:ext>
            </a:extLst>
          </p:cNvPr>
          <p:cNvSpPr txBox="1"/>
          <p:nvPr/>
        </p:nvSpPr>
        <p:spPr>
          <a:xfrm>
            <a:off x="552544" y="294649"/>
            <a:ext cx="32664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Select your programming language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B2E57B-C98E-F945-92D4-8B8A62BDE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74" y="650626"/>
            <a:ext cx="608772" cy="4726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6BFA57-9250-3F0A-8245-3DC86A5D1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47" y="615138"/>
            <a:ext cx="1000353" cy="5870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FC0379-0E07-A3A7-7676-1D07AD91E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9492" y="581705"/>
            <a:ext cx="1016667" cy="745556"/>
          </a:xfrm>
          <a:prstGeom prst="rect">
            <a:avLst/>
          </a:prstGeom>
          <a:effectLst>
            <a:softEdge rad="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8734402-78FA-6D2E-FC64-0227F034B0F9}"/>
              </a:ext>
            </a:extLst>
          </p:cNvPr>
          <p:cNvSpPr txBox="1"/>
          <p:nvPr/>
        </p:nvSpPr>
        <p:spPr>
          <a:xfrm>
            <a:off x="3304438" y="295817"/>
            <a:ext cx="21531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Identify your type of visualization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8A29583-1A2F-F8EA-3F6D-334C8EC7B7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9299"/>
          <a:stretch/>
        </p:blipFill>
        <p:spPr>
          <a:xfrm>
            <a:off x="3290836" y="550756"/>
            <a:ext cx="555349" cy="615396"/>
          </a:xfrm>
          <a:prstGeom prst="rect">
            <a:avLst/>
          </a:prstGeom>
        </p:spPr>
      </p:pic>
      <p:pic>
        <p:nvPicPr>
          <p:cNvPr id="21" name="Picture 20" descr="Shape&#10;&#10;Description automatically generated">
            <a:extLst>
              <a:ext uri="{FF2B5EF4-FFF2-40B4-BE49-F238E27FC236}">
                <a16:creationId xmlns:a16="http://schemas.microsoft.com/office/drawing/2014/main" id="{EBF8319A-3372-506C-1577-4C52A19728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32" t="-281" r="54235" b="61048"/>
          <a:stretch/>
        </p:blipFill>
        <p:spPr>
          <a:xfrm>
            <a:off x="3930406" y="637952"/>
            <a:ext cx="734763" cy="5168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1E83556-6E30-D6F7-DC0F-5D7A460BDA1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1111" b="50000"/>
          <a:stretch/>
        </p:blipFill>
        <p:spPr>
          <a:xfrm>
            <a:off x="4735740" y="619575"/>
            <a:ext cx="754124" cy="53988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842A78E-83E8-E434-25FA-A6C1FC06ECD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609" t="15846" r="60192" b="17469"/>
          <a:stretch/>
        </p:blipFill>
        <p:spPr>
          <a:xfrm>
            <a:off x="5627818" y="544063"/>
            <a:ext cx="480583" cy="61539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24B7B89-0855-4860-890A-D882E8E08EE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20463" y="581706"/>
            <a:ext cx="646707" cy="6467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B607197-6B9F-5AA4-A8C9-2082C74D1746}"/>
              </a:ext>
            </a:extLst>
          </p:cNvPr>
          <p:cNvSpPr txBox="1"/>
          <p:nvPr/>
        </p:nvSpPr>
        <p:spPr>
          <a:xfrm>
            <a:off x="507662" y="1656251"/>
            <a:ext cx="15905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Select a package/library</a:t>
            </a:r>
          </a:p>
        </p:txBody>
      </p:sp>
      <p:graphicFrame>
        <p:nvGraphicFramePr>
          <p:cNvPr id="28" name="Table 28">
            <a:extLst>
              <a:ext uri="{FF2B5EF4-FFF2-40B4-BE49-F238E27FC236}">
                <a16:creationId xmlns:a16="http://schemas.microsoft.com/office/drawing/2014/main" id="{A8CF6C50-4E32-0F5E-0C9A-6A599CAAC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925187"/>
              </p:ext>
            </p:extLst>
          </p:nvPr>
        </p:nvGraphicFramePr>
        <p:xfrm>
          <a:off x="379411" y="2202016"/>
          <a:ext cx="2157045" cy="2264163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719015">
                  <a:extLst>
                    <a:ext uri="{9D8B030D-6E8A-4147-A177-3AD203B41FA5}">
                      <a16:colId xmlns:a16="http://schemas.microsoft.com/office/drawing/2014/main" val="2004354882"/>
                    </a:ext>
                  </a:extLst>
                </a:gridCol>
                <a:gridCol w="719015">
                  <a:extLst>
                    <a:ext uri="{9D8B030D-6E8A-4147-A177-3AD203B41FA5}">
                      <a16:colId xmlns:a16="http://schemas.microsoft.com/office/drawing/2014/main" val="1127082959"/>
                    </a:ext>
                  </a:extLst>
                </a:gridCol>
                <a:gridCol w="719015">
                  <a:extLst>
                    <a:ext uri="{9D8B030D-6E8A-4147-A177-3AD203B41FA5}">
                      <a16:colId xmlns:a16="http://schemas.microsoft.com/office/drawing/2014/main" val="3064295286"/>
                    </a:ext>
                  </a:extLst>
                </a:gridCol>
              </a:tblGrid>
              <a:tr h="510246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Toolbox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136720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r>
                        <a:rPr lang="en-US" sz="800" dirty="0"/>
                        <a:t>ggseg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surfplot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Brainspace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1601065166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r>
                        <a:rPr lang="en-US" sz="800" dirty="0"/>
                        <a:t>brainconn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nilearn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FieldTrip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3698704797"/>
                  </a:ext>
                </a:extLst>
              </a:tr>
              <a:tr h="326887">
                <a:tc>
                  <a:txBody>
                    <a:bodyPr/>
                    <a:lstStyle/>
                    <a:p>
                      <a:r>
                        <a:rPr lang="en-US" sz="800" dirty="0"/>
                        <a:t>fsbrain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pySurfer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Lead-DBS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3621601020"/>
                  </a:ext>
                </a:extLst>
              </a:tr>
              <a:tr h="259977">
                <a:tc>
                  <a:txBody>
                    <a:bodyPr/>
                    <a:lstStyle/>
                    <a:p>
                      <a:r>
                        <a:rPr lang="en-US" sz="800" dirty="0"/>
                        <a:t>ciftitools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DIPY</a:t>
                      </a:r>
                    </a:p>
                  </a:txBody>
                  <a:tcPr marL="72000" marR="72000" marT="72000" marB="72000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Brainstorm</a:t>
                      </a:r>
                    </a:p>
                  </a:txBody>
                  <a:tcPr marL="72000" marR="72000" marT="72000" marB="72000"/>
                </a:tc>
                <a:extLst>
                  <a:ext uri="{0D108BD9-81ED-4DB2-BD59-A6C34878D82A}">
                    <a16:rowId xmlns:a16="http://schemas.microsoft.com/office/drawing/2014/main" val="2803240423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569812"/>
                  </a:ext>
                </a:extLst>
              </a:tr>
              <a:tr h="273059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4504388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87BD64E8-F003-7BF7-0524-9DCB46079B7E}"/>
              </a:ext>
            </a:extLst>
          </p:cNvPr>
          <p:cNvSpPr txBox="1"/>
          <p:nvPr/>
        </p:nvSpPr>
        <p:spPr>
          <a:xfrm>
            <a:off x="3359972" y="1681178"/>
            <a:ext cx="19992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Identify your data and file-type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F774831-3474-49A1-F1E5-77C239EFB969}"/>
              </a:ext>
            </a:extLst>
          </p:cNvPr>
          <p:cNvSpPr txBox="1"/>
          <p:nvPr/>
        </p:nvSpPr>
        <p:spPr>
          <a:xfrm>
            <a:off x="3524675" y="1939414"/>
            <a:ext cx="1126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Vector</a:t>
            </a:r>
          </a:p>
          <a:p>
            <a:r>
              <a:rPr lang="en-US" sz="800" dirty="0"/>
              <a:t>(e.g. .txt, .csv)</a:t>
            </a:r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AFCEA107-FD79-BC5A-CCF7-4A9A791E6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9498550"/>
              </p:ext>
            </p:extLst>
          </p:nvPr>
        </p:nvGraphicFramePr>
        <p:xfrm>
          <a:off x="3628393" y="2282722"/>
          <a:ext cx="835784" cy="104736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418975">
                  <a:extLst>
                    <a:ext uri="{9D8B030D-6E8A-4147-A177-3AD203B41FA5}">
                      <a16:colId xmlns:a16="http://schemas.microsoft.com/office/drawing/2014/main" val="1677574328"/>
                    </a:ext>
                  </a:extLst>
                </a:gridCol>
                <a:gridCol w="416809">
                  <a:extLst>
                    <a:ext uri="{9D8B030D-6E8A-4147-A177-3AD203B41FA5}">
                      <a16:colId xmlns:a16="http://schemas.microsoft.com/office/drawing/2014/main" val="770385234"/>
                    </a:ext>
                  </a:extLst>
                </a:gridCol>
              </a:tblGrid>
              <a:tr h="181068">
                <a:tc>
                  <a:txBody>
                    <a:bodyPr/>
                    <a:lstStyle/>
                    <a:p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Region</a:t>
                      </a:r>
                    </a:p>
                  </a:txBody>
                  <a:tcPr marL="36000" marR="36000" marT="36000" marB="36000"/>
                </a:tc>
                <a:tc>
                  <a:txBody>
                    <a:bodyPr/>
                    <a:lstStyle/>
                    <a:p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Value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270491312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r>
                        <a:rPr lang="en-US" sz="800" dirty="0"/>
                        <a:t>ROI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509530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ROI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31699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487942"/>
                  </a:ext>
                </a:extLst>
              </a:tr>
              <a:tr h="21215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ROI x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1.4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399722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275558F-C134-895D-EF21-38FF998A6978}"/>
              </a:ext>
            </a:extLst>
          </p:cNvPr>
          <p:cNvSpPr txBox="1"/>
          <p:nvPr/>
        </p:nvSpPr>
        <p:spPr>
          <a:xfrm>
            <a:off x="4752570" y="1948185"/>
            <a:ext cx="15055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/>
              <a:t>MRI-specific file type examples</a:t>
            </a:r>
          </a:p>
        </p:txBody>
      </p:sp>
      <p:graphicFrame>
        <p:nvGraphicFramePr>
          <p:cNvPr id="33" name="Table 28">
            <a:extLst>
              <a:ext uri="{FF2B5EF4-FFF2-40B4-BE49-F238E27FC236}">
                <a16:creationId xmlns:a16="http://schemas.microsoft.com/office/drawing/2014/main" id="{A54523F2-EEC3-B63A-A97C-3A355704D2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0555648"/>
              </p:ext>
            </p:extLst>
          </p:nvPr>
        </p:nvGraphicFramePr>
        <p:xfrm>
          <a:off x="4806689" y="2235046"/>
          <a:ext cx="1658896" cy="2195843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829448">
                  <a:extLst>
                    <a:ext uri="{9D8B030D-6E8A-4147-A177-3AD203B41FA5}">
                      <a16:colId xmlns:a16="http://schemas.microsoft.com/office/drawing/2014/main" val="2004354882"/>
                    </a:ext>
                  </a:extLst>
                </a:gridCol>
                <a:gridCol w="829448">
                  <a:extLst>
                    <a:ext uri="{9D8B030D-6E8A-4147-A177-3AD203B41FA5}">
                      <a16:colId xmlns:a16="http://schemas.microsoft.com/office/drawing/2014/main" val="1127082959"/>
                    </a:ext>
                  </a:extLst>
                </a:gridCol>
              </a:tblGrid>
              <a:tr h="338826">
                <a:tc>
                  <a:txBody>
                    <a:bodyPr/>
                    <a:lstStyle/>
                    <a:p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File-type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136720"/>
                  </a:ext>
                </a:extLst>
              </a:tr>
              <a:tr h="338826">
                <a:tc>
                  <a:txBody>
                    <a:bodyPr/>
                    <a:lstStyle/>
                    <a:p>
                      <a:r>
                        <a:rPr lang="en-US" sz="800" dirty="0"/>
                        <a:t>NIFTI (.nil)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Voxel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065166"/>
                  </a:ext>
                </a:extLst>
              </a:tr>
              <a:tr h="350622">
                <a:tc>
                  <a:txBody>
                    <a:bodyPr/>
                    <a:lstStyle/>
                    <a:p>
                      <a:r>
                        <a:rPr lang="en-US" sz="800" dirty="0"/>
                        <a:t>CIFTI (.cii)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Vertex and/or Voxel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704797"/>
                  </a:ext>
                </a:extLst>
              </a:tr>
              <a:tr h="338826">
                <a:tc>
                  <a:txBody>
                    <a:bodyPr/>
                    <a:lstStyle/>
                    <a:p>
                      <a:r>
                        <a:rPr lang="en-US" sz="800" dirty="0"/>
                        <a:t>GIFTI (.gii)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Vertex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601020"/>
                  </a:ext>
                </a:extLst>
              </a:tr>
              <a:tr h="478121">
                <a:tc>
                  <a:txBody>
                    <a:bodyPr/>
                    <a:lstStyle/>
                    <a:p>
                      <a:r>
                        <a:rPr lang="en-US" sz="800" dirty="0"/>
                        <a:t>FreeSurfer (e.g. .mgz)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Vertex, Voxel, Labels</a:t>
                      </a:r>
                    </a:p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3240423"/>
                  </a:ext>
                </a:extLst>
              </a:tr>
              <a:tr h="350622">
                <a:tc>
                  <a:txBody>
                    <a:bodyPr/>
                    <a:lstStyle/>
                    <a:p>
                      <a:r>
                        <a:rPr lang="en-US" sz="800" dirty="0"/>
                        <a:t>Tractography (e.g. .tck, .trk)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Streamlines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4569812"/>
                  </a:ext>
                </a:extLst>
              </a:tr>
            </a:tbl>
          </a:graphicData>
        </a:graphic>
      </p:graphicFrame>
      <p:graphicFrame>
        <p:nvGraphicFramePr>
          <p:cNvPr id="36" name="Table 28">
            <a:extLst>
              <a:ext uri="{FF2B5EF4-FFF2-40B4-BE49-F238E27FC236}">
                <a16:creationId xmlns:a16="http://schemas.microsoft.com/office/drawing/2014/main" id="{2BEC7675-C596-F8D4-6705-2DDBDA575C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0645273"/>
              </p:ext>
            </p:extLst>
          </p:nvPr>
        </p:nvGraphicFramePr>
        <p:xfrm>
          <a:off x="3611746" y="3760330"/>
          <a:ext cx="835784" cy="67056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08946">
                  <a:extLst>
                    <a:ext uri="{9D8B030D-6E8A-4147-A177-3AD203B41FA5}">
                      <a16:colId xmlns:a16="http://schemas.microsoft.com/office/drawing/2014/main" val="2004354882"/>
                    </a:ext>
                  </a:extLst>
                </a:gridCol>
                <a:gridCol w="208946">
                  <a:extLst>
                    <a:ext uri="{9D8B030D-6E8A-4147-A177-3AD203B41FA5}">
                      <a16:colId xmlns:a16="http://schemas.microsoft.com/office/drawing/2014/main" val="1127082959"/>
                    </a:ext>
                  </a:extLst>
                </a:gridCol>
                <a:gridCol w="208946">
                  <a:extLst>
                    <a:ext uri="{9D8B030D-6E8A-4147-A177-3AD203B41FA5}">
                      <a16:colId xmlns:a16="http://schemas.microsoft.com/office/drawing/2014/main" val="3064295286"/>
                    </a:ext>
                  </a:extLst>
                </a:gridCol>
                <a:gridCol w="208946">
                  <a:extLst>
                    <a:ext uri="{9D8B030D-6E8A-4147-A177-3AD203B41FA5}">
                      <a16:colId xmlns:a16="http://schemas.microsoft.com/office/drawing/2014/main" val="928199873"/>
                    </a:ext>
                  </a:extLst>
                </a:gridCol>
              </a:tblGrid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926136720"/>
                  </a:ext>
                </a:extLst>
              </a:tr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8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5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6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01065166"/>
                  </a:ext>
                </a:extLst>
              </a:tr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9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3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98704797"/>
                  </a:ext>
                </a:extLst>
              </a:tr>
              <a:tr h="148374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0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4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5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1</a:t>
                      </a:r>
                    </a:p>
                  </a:txBody>
                  <a:tcPr marL="0" marR="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21601020"/>
                  </a:ext>
                </a:extLst>
              </a:tr>
            </a:tbl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05D35081-080D-5CBD-D5CE-62A0550098E0}"/>
              </a:ext>
            </a:extLst>
          </p:cNvPr>
          <p:cNvSpPr txBox="1"/>
          <p:nvPr/>
        </p:nvSpPr>
        <p:spPr>
          <a:xfrm rot="19404320">
            <a:off x="3455001" y="4435508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B19F574-E308-1F9D-14F8-E3AB2ABF9A76}"/>
              </a:ext>
            </a:extLst>
          </p:cNvPr>
          <p:cNvSpPr txBox="1"/>
          <p:nvPr/>
        </p:nvSpPr>
        <p:spPr>
          <a:xfrm rot="19404320">
            <a:off x="3644048" y="4441350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2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94DA281-FEDD-2CF6-7DE1-F2B4BE4EC56A}"/>
              </a:ext>
            </a:extLst>
          </p:cNvPr>
          <p:cNvSpPr txBox="1"/>
          <p:nvPr/>
        </p:nvSpPr>
        <p:spPr>
          <a:xfrm rot="19404320">
            <a:off x="3874350" y="4441571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E172867-2FA5-0041-3357-C0C24C567AF6}"/>
              </a:ext>
            </a:extLst>
          </p:cNvPr>
          <p:cNvSpPr txBox="1"/>
          <p:nvPr/>
        </p:nvSpPr>
        <p:spPr>
          <a:xfrm rot="19404320">
            <a:off x="4070973" y="4445388"/>
            <a:ext cx="4010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6D2C88A-D5B1-112A-260A-B297ABFB6036}"/>
              </a:ext>
            </a:extLst>
          </p:cNvPr>
          <p:cNvSpPr txBox="1"/>
          <p:nvPr/>
        </p:nvSpPr>
        <p:spPr>
          <a:xfrm>
            <a:off x="3271269" y="3739813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66A7A2-82CA-DBBB-3BAA-8829237F27EE}"/>
              </a:ext>
            </a:extLst>
          </p:cNvPr>
          <p:cNvSpPr txBox="1"/>
          <p:nvPr/>
        </p:nvSpPr>
        <p:spPr>
          <a:xfrm>
            <a:off x="3262269" y="3898425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EF8E860-F232-C2CE-4542-925A71012E13}"/>
              </a:ext>
            </a:extLst>
          </p:cNvPr>
          <p:cNvSpPr txBox="1"/>
          <p:nvPr/>
        </p:nvSpPr>
        <p:spPr>
          <a:xfrm>
            <a:off x="3264930" y="4068378"/>
            <a:ext cx="4074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669B1E-D2DE-9C79-6293-730A70A091A3}"/>
              </a:ext>
            </a:extLst>
          </p:cNvPr>
          <p:cNvSpPr txBox="1"/>
          <p:nvPr/>
        </p:nvSpPr>
        <p:spPr>
          <a:xfrm>
            <a:off x="3271269" y="4224639"/>
            <a:ext cx="4010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ROI x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F2A05B2-1CB1-7F12-02E6-6BAA27B0BEB4}"/>
              </a:ext>
            </a:extLst>
          </p:cNvPr>
          <p:cNvSpPr txBox="1"/>
          <p:nvPr/>
        </p:nvSpPr>
        <p:spPr>
          <a:xfrm>
            <a:off x="3356296" y="5008863"/>
            <a:ext cx="18469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Share visualization and code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55AC50F-70E2-50C0-3BF1-A0A2D2F9165C}"/>
              </a:ext>
            </a:extLst>
          </p:cNvPr>
          <p:cNvSpPr txBox="1"/>
          <p:nvPr/>
        </p:nvSpPr>
        <p:spPr>
          <a:xfrm>
            <a:off x="590604" y="5015849"/>
            <a:ext cx="14959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Generate visualization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AF3397B-3344-8B02-EA15-D3022C354C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6380" y="5327363"/>
            <a:ext cx="1815593" cy="974988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52F6961-D9DD-A796-4AED-E9DF1136CE4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10362" y="5506836"/>
            <a:ext cx="1019276" cy="573343"/>
          </a:xfrm>
          <a:prstGeom prst="rect">
            <a:avLst/>
          </a:prstGeom>
        </p:spPr>
      </p:pic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7ABEA4C7-D87B-BD29-6408-4C4DB5E2A425}"/>
              </a:ext>
            </a:extLst>
          </p:cNvPr>
          <p:cNvSpPr/>
          <p:nvPr/>
        </p:nvSpPr>
        <p:spPr>
          <a:xfrm>
            <a:off x="266236" y="516824"/>
            <a:ext cx="2438489" cy="812311"/>
          </a:xfrm>
          <a:prstGeom prst="roundRect">
            <a:avLst/>
          </a:prstGeom>
          <a:noFill/>
          <a:ln w="25400">
            <a:solidFill>
              <a:srgbClr val="00B0F0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85C8D15A-15A0-339B-D03C-3FB6F88742B2}"/>
              </a:ext>
            </a:extLst>
          </p:cNvPr>
          <p:cNvSpPr/>
          <p:nvPr/>
        </p:nvSpPr>
        <p:spPr>
          <a:xfrm>
            <a:off x="3124133" y="528678"/>
            <a:ext cx="3903130" cy="812311"/>
          </a:xfrm>
          <a:prstGeom prst="round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FAC22D9-E95C-DFF2-8634-9E2F622880F1}"/>
              </a:ext>
            </a:extLst>
          </p:cNvPr>
          <p:cNvSpPr txBox="1"/>
          <p:nvPr/>
        </p:nvSpPr>
        <p:spPr>
          <a:xfrm>
            <a:off x="3286899" y="1129476"/>
            <a:ext cx="37533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Voxel	          Region	       Vertex	  Edge	      Streamline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6B97F964-C7CE-BCA9-6531-B861BFEF9237}"/>
              </a:ext>
            </a:extLst>
          </p:cNvPr>
          <p:cNvSpPr/>
          <p:nvPr/>
        </p:nvSpPr>
        <p:spPr>
          <a:xfrm>
            <a:off x="3099587" y="1895316"/>
            <a:ext cx="3903130" cy="2804956"/>
          </a:xfrm>
          <a:prstGeom prst="roundRect">
            <a:avLst>
              <a:gd name="adj" fmla="val 9416"/>
            </a:avLst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4E00DFB9-E144-D42E-20FF-DDCCAF04C4AF}"/>
              </a:ext>
            </a:extLst>
          </p:cNvPr>
          <p:cNvSpPr/>
          <p:nvPr/>
        </p:nvSpPr>
        <p:spPr>
          <a:xfrm>
            <a:off x="252916" y="1895316"/>
            <a:ext cx="2436264" cy="2799542"/>
          </a:xfrm>
          <a:prstGeom prst="roundRect">
            <a:avLst>
              <a:gd name="adj" fmla="val 13519"/>
            </a:avLst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1032518B-0110-2B4B-1358-402F18E9CB17}"/>
              </a:ext>
            </a:extLst>
          </p:cNvPr>
          <p:cNvSpPr/>
          <p:nvPr/>
        </p:nvSpPr>
        <p:spPr>
          <a:xfrm>
            <a:off x="365348" y="5234946"/>
            <a:ext cx="2399330" cy="1275940"/>
          </a:xfrm>
          <a:prstGeom prst="round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Left-right Arrow 93">
            <a:extLst>
              <a:ext uri="{FF2B5EF4-FFF2-40B4-BE49-F238E27FC236}">
                <a16:creationId xmlns:a16="http://schemas.microsoft.com/office/drawing/2014/main" id="{4DF7D33E-FB87-FFCC-DE09-0FA0A609265B}"/>
              </a:ext>
            </a:extLst>
          </p:cNvPr>
          <p:cNvSpPr/>
          <p:nvPr/>
        </p:nvSpPr>
        <p:spPr>
          <a:xfrm>
            <a:off x="2689180" y="3310284"/>
            <a:ext cx="400976" cy="180000"/>
          </a:xfrm>
          <a:prstGeom prst="leftRightArrow">
            <a:avLst/>
          </a:prstGeom>
          <a:solidFill>
            <a:srgbClr val="00B0F0">
              <a:alpha val="7489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ight Arrow 94">
            <a:extLst>
              <a:ext uri="{FF2B5EF4-FFF2-40B4-BE49-F238E27FC236}">
                <a16:creationId xmlns:a16="http://schemas.microsoft.com/office/drawing/2014/main" id="{30D240D2-6E6B-27CE-3932-3601B497AE22}"/>
              </a:ext>
            </a:extLst>
          </p:cNvPr>
          <p:cNvSpPr/>
          <p:nvPr/>
        </p:nvSpPr>
        <p:spPr>
          <a:xfrm rot="5400000">
            <a:off x="1318332" y="4754093"/>
            <a:ext cx="313363" cy="180000"/>
          </a:xfrm>
          <a:prstGeom prst="rightArrow">
            <a:avLst/>
          </a:prstGeom>
          <a:solidFill>
            <a:srgbClr val="00B0F0">
              <a:alpha val="7489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961C06E-43D0-7F63-0FC4-8D2353B35B66}"/>
              </a:ext>
            </a:extLst>
          </p:cNvPr>
          <p:cNvSpPr txBox="1"/>
          <p:nvPr/>
        </p:nvSpPr>
        <p:spPr>
          <a:xfrm>
            <a:off x="641556" y="6295441"/>
            <a:ext cx="17540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See Section 4 for template generator!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B56D714-B11A-AC82-08FB-D467DAF13E84}"/>
              </a:ext>
            </a:extLst>
          </p:cNvPr>
          <p:cNvSpPr txBox="1"/>
          <p:nvPr/>
        </p:nvSpPr>
        <p:spPr>
          <a:xfrm>
            <a:off x="364571" y="4142192"/>
            <a:ext cx="2186723" cy="4154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/>
              <a:t>See Table 1 for full list!</a:t>
            </a:r>
          </a:p>
          <a:p>
            <a:pPr algn="ctr"/>
            <a:r>
              <a:rPr lang="en-US" sz="1050" b="1" dirty="0"/>
              <a:t>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468E1D-0EFD-E914-4B32-A7A6F7A9814F}"/>
              </a:ext>
            </a:extLst>
          </p:cNvPr>
          <p:cNvSpPr/>
          <p:nvPr/>
        </p:nvSpPr>
        <p:spPr>
          <a:xfrm>
            <a:off x="215900" y="305364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CA5E11F-AF03-83E5-9562-65CE5EB583C2}"/>
              </a:ext>
            </a:extLst>
          </p:cNvPr>
          <p:cNvSpPr/>
          <p:nvPr/>
        </p:nvSpPr>
        <p:spPr>
          <a:xfrm>
            <a:off x="2977338" y="315091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0FC9A88-BAC7-8489-573A-F175E110D94A}"/>
              </a:ext>
            </a:extLst>
          </p:cNvPr>
          <p:cNvSpPr/>
          <p:nvPr/>
        </p:nvSpPr>
        <p:spPr>
          <a:xfrm>
            <a:off x="2983027" y="1759414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C21037D-0D02-3C1E-6ECA-7CDAC85E9868}"/>
              </a:ext>
            </a:extLst>
          </p:cNvPr>
          <p:cNvSpPr/>
          <p:nvPr/>
        </p:nvSpPr>
        <p:spPr>
          <a:xfrm>
            <a:off x="215900" y="1746081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F8963C6-3AA7-C788-2D55-23B9DD8A5A1C}"/>
              </a:ext>
            </a:extLst>
          </p:cNvPr>
          <p:cNvSpPr/>
          <p:nvPr/>
        </p:nvSpPr>
        <p:spPr>
          <a:xfrm>
            <a:off x="281556" y="5037346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FF40B9F-9E1C-53DA-ADDA-859AAE4C2881}"/>
              </a:ext>
            </a:extLst>
          </p:cNvPr>
          <p:cNvSpPr/>
          <p:nvPr/>
        </p:nvSpPr>
        <p:spPr>
          <a:xfrm>
            <a:off x="3039690" y="5090473"/>
            <a:ext cx="360000" cy="360000"/>
          </a:xfrm>
          <a:prstGeom prst="ellipse">
            <a:avLst/>
          </a:prstGeom>
          <a:solidFill>
            <a:schemeClr val="bg1"/>
          </a:solidFill>
          <a:ln w="222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149A04-4DBC-2A64-D124-5DF4D84E62C7}"/>
              </a:ext>
            </a:extLst>
          </p:cNvPr>
          <p:cNvSpPr txBox="1"/>
          <p:nvPr/>
        </p:nvSpPr>
        <p:spPr>
          <a:xfrm>
            <a:off x="3522642" y="3432630"/>
            <a:ext cx="1126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Matrix</a:t>
            </a:r>
          </a:p>
          <a:p>
            <a:r>
              <a:rPr lang="en-US" sz="800" dirty="0"/>
              <a:t>(e.g. .txt, .csv)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11BD1D9-2C23-8441-B862-9A60DE26BFC4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3030" b="99495" l="392" r="97255">
                        <a14:foregroundMark x1="33333" y1="76263" x2="18824" y2="61111"/>
                        <a14:foregroundMark x1="18824" y1="61111" x2="14118" y2="34848"/>
                        <a14:foregroundMark x1="14118" y1="34848" x2="30196" y2="18182"/>
                        <a14:foregroundMark x1="30196" y1="18182" x2="49412" y2="12121"/>
                        <a14:foregroundMark x1="49412" y1="12121" x2="68235" y2="12121"/>
                        <a14:foregroundMark x1="68235" y1="12121" x2="85098" y2="19697"/>
                        <a14:foregroundMark x1="85098" y1="19697" x2="96471" y2="36869"/>
                        <a14:foregroundMark x1="96471" y1="36869" x2="93333" y2="59596"/>
                        <a14:foregroundMark x1="93333" y1="59596" x2="87059" y2="68687"/>
                        <a14:foregroundMark x1="98431" y1="46465" x2="98431" y2="46465"/>
                        <a14:foregroundMark x1="89412" y1="93434" x2="89412" y2="93434"/>
                        <a14:foregroundMark x1="52941" y1="96465" x2="52941" y2="96465"/>
                        <a14:foregroundMark x1="88627" y1="97980" x2="88627" y2="97980"/>
                        <a14:foregroundMark x1="63922" y1="78283" x2="63922" y2="78283"/>
                        <a14:foregroundMark x1="86275" y1="70202" x2="86275" y2="70202"/>
                        <a14:foregroundMark x1="86667" y1="70202" x2="84314" y2="71717"/>
                        <a14:foregroundMark x1="83529" y1="70707" x2="83529" y2="70707"/>
                        <a14:foregroundMark x1="63529" y1="77778" x2="63529" y2="77778"/>
                        <a14:foregroundMark x1="58824" y1="80303" x2="70980" y2="79798"/>
                        <a14:foregroundMark x1="14902" y1="64646" x2="9020" y2="39394"/>
                        <a14:foregroundMark x1="9020" y1="39394" x2="22745" y2="23737"/>
                        <a14:foregroundMark x1="22745" y1="23737" x2="22745" y2="23737"/>
                        <a14:foregroundMark x1="72157" y1="11111" x2="50980" y2="6566"/>
                        <a14:foregroundMark x1="50980" y1="6566" x2="13725" y2="21212"/>
                        <a14:foregroundMark x1="13725" y1="21212" x2="5882" y2="41414"/>
                        <a14:foregroundMark x1="1176" y1="44444" x2="1176" y2="44444"/>
                        <a14:foregroundMark x1="50588" y1="3535" x2="50588" y2="3535"/>
                        <a14:foregroundMark x1="69020" y1="81818" x2="69020" y2="81818"/>
                        <a14:foregroundMark x1="57255" y1="99495" x2="57255" y2="99495"/>
                        <a14:foregroundMark x1="95294" y1="99495" x2="95294" y2="994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7733" y="2286077"/>
            <a:ext cx="381731" cy="29640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C432F61-AADB-9C33-2F72-24FEB9AA2F5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895" y="2264892"/>
            <a:ext cx="614597" cy="36068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9A8100B-4C65-5FDF-2DAB-04FD2BA1D7B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9375" y="2203532"/>
            <a:ext cx="624620" cy="458055"/>
          </a:xfrm>
          <a:prstGeom prst="rect">
            <a:avLst/>
          </a:prstGeom>
          <a:effectLst>
            <a:softEdge rad="0"/>
          </a:effectLst>
        </p:spPr>
      </p:pic>
      <p:sp>
        <p:nvSpPr>
          <p:cNvPr id="47" name="Right Arrow 46">
            <a:extLst>
              <a:ext uri="{FF2B5EF4-FFF2-40B4-BE49-F238E27FC236}">
                <a16:creationId xmlns:a16="http://schemas.microsoft.com/office/drawing/2014/main" id="{CD7A652B-D21F-09EA-67B8-693AD203E297}"/>
              </a:ext>
            </a:extLst>
          </p:cNvPr>
          <p:cNvSpPr/>
          <p:nvPr/>
        </p:nvSpPr>
        <p:spPr>
          <a:xfrm>
            <a:off x="2773779" y="5613508"/>
            <a:ext cx="375006" cy="180000"/>
          </a:xfrm>
          <a:prstGeom prst="rightArrow">
            <a:avLst/>
          </a:prstGeom>
          <a:solidFill>
            <a:srgbClr val="00B0F0">
              <a:alpha val="7489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FFD3D2-7B87-B541-359E-DF9C53A3DA6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963971" y="5680502"/>
            <a:ext cx="791269" cy="2976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E7C1B4-2B2E-AA19-1FAB-FC0BA0AC8DF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074671" y="5622409"/>
            <a:ext cx="1034695" cy="413878"/>
          </a:xfrm>
          <a:prstGeom prst="rect">
            <a:avLst/>
          </a:prstGeom>
        </p:spPr>
      </p:pic>
      <p:pic>
        <p:nvPicPr>
          <p:cNvPr id="1028" name="Picture 4" descr="figshare research repository - Browse">
            <a:extLst>
              <a:ext uri="{FF2B5EF4-FFF2-40B4-BE49-F238E27FC236}">
                <a16:creationId xmlns:a16="http://schemas.microsoft.com/office/drawing/2014/main" id="{E8C5A54F-6F21-563A-B973-FE3C38C6C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5984" y="5575954"/>
            <a:ext cx="1307759" cy="473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Left-right Arrow 53">
            <a:extLst>
              <a:ext uri="{FF2B5EF4-FFF2-40B4-BE49-F238E27FC236}">
                <a16:creationId xmlns:a16="http://schemas.microsoft.com/office/drawing/2014/main" id="{F2794656-12FB-E55C-6522-D30ABCABF057}"/>
              </a:ext>
            </a:extLst>
          </p:cNvPr>
          <p:cNvSpPr/>
          <p:nvPr/>
        </p:nvSpPr>
        <p:spPr>
          <a:xfrm rot="5400000">
            <a:off x="1237949" y="1443513"/>
            <a:ext cx="322834" cy="180000"/>
          </a:xfrm>
          <a:prstGeom prst="leftRightArrow">
            <a:avLst/>
          </a:prstGeom>
          <a:solidFill>
            <a:srgbClr val="00B0F0">
              <a:alpha val="7489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Left-right Arrow 54">
            <a:extLst>
              <a:ext uri="{FF2B5EF4-FFF2-40B4-BE49-F238E27FC236}">
                <a16:creationId xmlns:a16="http://schemas.microsoft.com/office/drawing/2014/main" id="{C13F7675-1140-6556-3A7D-6B973B74BFAC}"/>
              </a:ext>
            </a:extLst>
          </p:cNvPr>
          <p:cNvSpPr/>
          <p:nvPr/>
        </p:nvSpPr>
        <p:spPr>
          <a:xfrm>
            <a:off x="2721312" y="878808"/>
            <a:ext cx="400976" cy="180000"/>
          </a:xfrm>
          <a:prstGeom prst="leftRightArrow">
            <a:avLst/>
          </a:prstGeom>
          <a:solidFill>
            <a:srgbClr val="00B0F0">
              <a:alpha val="7489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Left-right Arrow 55">
            <a:extLst>
              <a:ext uri="{FF2B5EF4-FFF2-40B4-BE49-F238E27FC236}">
                <a16:creationId xmlns:a16="http://schemas.microsoft.com/office/drawing/2014/main" id="{9BF7473D-4703-78DF-4EF3-BF23508077F4}"/>
              </a:ext>
            </a:extLst>
          </p:cNvPr>
          <p:cNvSpPr/>
          <p:nvPr/>
        </p:nvSpPr>
        <p:spPr>
          <a:xfrm rot="5400000">
            <a:off x="4965292" y="1477555"/>
            <a:ext cx="322834" cy="180000"/>
          </a:xfrm>
          <a:prstGeom prst="leftRightArrow">
            <a:avLst/>
          </a:prstGeom>
          <a:solidFill>
            <a:srgbClr val="00B0F0">
              <a:alpha val="7489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03EF8FA-9C7F-D815-1625-B84C02D9E156}"/>
              </a:ext>
            </a:extLst>
          </p:cNvPr>
          <p:cNvSpPr txBox="1"/>
          <p:nvPr/>
        </p:nvSpPr>
        <p:spPr>
          <a:xfrm>
            <a:off x="4752570" y="4377770"/>
            <a:ext cx="2186723" cy="253916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/>
              <a:t>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BFCBF0C-223C-F32A-D483-E1F83C4D7CF3}"/>
              </a:ext>
            </a:extLst>
          </p:cNvPr>
          <p:cNvSpPr/>
          <p:nvPr/>
        </p:nvSpPr>
        <p:spPr>
          <a:xfrm>
            <a:off x="3520000" y="3295087"/>
            <a:ext cx="996562" cy="135637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0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797B5A-CC80-B83B-3F2D-1FDA1937B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310" y="904284"/>
            <a:ext cx="4850969" cy="5300133"/>
          </a:xfrm>
          <a:prstGeom prst="rect">
            <a:avLst/>
          </a:prstGeom>
        </p:spPr>
      </p:pic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C433C6B2-A5BB-A8FA-691C-CC95E04FB38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225168" y="650807"/>
            <a:ext cx="169497" cy="337457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05238C9-3AF3-C98A-91AE-3351841BE895}"/>
              </a:ext>
            </a:extLst>
          </p:cNvPr>
          <p:cNvSpPr txBox="1"/>
          <p:nvPr/>
        </p:nvSpPr>
        <p:spPr>
          <a:xfrm>
            <a:off x="921144" y="5349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74626D-73BF-9347-24B0-8365EC902B35}"/>
              </a:ext>
            </a:extLst>
          </p:cNvPr>
          <p:cNvSpPr/>
          <p:nvPr/>
        </p:nvSpPr>
        <p:spPr>
          <a:xfrm>
            <a:off x="1141187" y="904282"/>
            <a:ext cx="538842" cy="21150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D04927C-0CB7-8A22-E3E0-76A3DEF2C5D9}"/>
              </a:ext>
            </a:extLst>
          </p:cNvPr>
          <p:cNvSpPr/>
          <p:nvPr/>
        </p:nvSpPr>
        <p:spPr>
          <a:xfrm>
            <a:off x="1715016" y="904282"/>
            <a:ext cx="1314841" cy="21150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C514B8C6-D82A-6800-9BCF-D647119CB8A9}"/>
              </a:ext>
            </a:extLst>
          </p:cNvPr>
          <p:cNvCxnSpPr>
            <a:cxnSpLocks/>
            <a:stCxn id="13" idx="0"/>
          </p:cNvCxnSpPr>
          <p:nvPr/>
        </p:nvCxnSpPr>
        <p:spPr>
          <a:xfrm rot="5400000" flipH="1" flipV="1">
            <a:off x="2458005" y="634048"/>
            <a:ext cx="184666" cy="35580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99CBC89-E33D-8E10-D375-4D512B2001DD}"/>
              </a:ext>
            </a:extLst>
          </p:cNvPr>
          <p:cNvSpPr txBox="1"/>
          <p:nvPr/>
        </p:nvSpPr>
        <p:spPr>
          <a:xfrm>
            <a:off x="2652005" y="5081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B27F1-32AE-A698-793D-6E1C69EF729F}"/>
              </a:ext>
            </a:extLst>
          </p:cNvPr>
          <p:cNvSpPr/>
          <p:nvPr/>
        </p:nvSpPr>
        <p:spPr>
          <a:xfrm>
            <a:off x="1069729" y="1404259"/>
            <a:ext cx="1582277" cy="187234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3804305E-EF85-FA40-67AB-64F91E70423D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803731" y="1959431"/>
            <a:ext cx="265999" cy="38100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B90C6B5-C8DB-D4BF-3540-DB6E6ACA4CCF}"/>
              </a:ext>
            </a:extLst>
          </p:cNvPr>
          <p:cNvSpPr txBox="1"/>
          <p:nvPr/>
        </p:nvSpPr>
        <p:spPr>
          <a:xfrm>
            <a:off x="652887" y="164374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9B8651B-2B96-4365-196F-F64DC72083BD}"/>
              </a:ext>
            </a:extLst>
          </p:cNvPr>
          <p:cNvSpPr/>
          <p:nvPr/>
        </p:nvSpPr>
        <p:spPr>
          <a:xfrm>
            <a:off x="2840850" y="1404259"/>
            <a:ext cx="3019195" cy="162741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11B69912-EE52-A132-233C-C26E2B50DF22}"/>
              </a:ext>
            </a:extLst>
          </p:cNvPr>
          <p:cNvCxnSpPr>
            <a:cxnSpLocks/>
            <a:stCxn id="30" idx="3"/>
            <a:endCxn id="32" idx="2"/>
          </p:cNvCxnSpPr>
          <p:nvPr/>
        </p:nvCxnSpPr>
        <p:spPr>
          <a:xfrm flipV="1">
            <a:off x="5860044" y="1796146"/>
            <a:ext cx="151860" cy="42182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33C2721-9E0A-A4AB-BC13-507BBF8C41A9}"/>
              </a:ext>
            </a:extLst>
          </p:cNvPr>
          <p:cNvSpPr txBox="1"/>
          <p:nvPr/>
        </p:nvSpPr>
        <p:spPr>
          <a:xfrm>
            <a:off x="5861061" y="1426813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7FE5013-7B43-40AF-C2FF-13A67569B443}"/>
              </a:ext>
            </a:extLst>
          </p:cNvPr>
          <p:cNvSpPr/>
          <p:nvPr/>
        </p:nvSpPr>
        <p:spPr>
          <a:xfrm>
            <a:off x="2684424" y="3118758"/>
            <a:ext cx="3203854" cy="308565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A52CEF94-605A-C260-9CAB-6FEF028A67E1}"/>
              </a:ext>
            </a:extLst>
          </p:cNvPr>
          <p:cNvCxnSpPr>
            <a:cxnSpLocks/>
            <a:stCxn id="36" idx="3"/>
            <a:endCxn id="40" idx="2"/>
          </p:cNvCxnSpPr>
          <p:nvPr/>
        </p:nvCxnSpPr>
        <p:spPr>
          <a:xfrm flipV="1">
            <a:off x="5888279" y="4176783"/>
            <a:ext cx="233579" cy="48480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ECA73CF-E4AB-D7E0-ADC8-DB2B31970119}"/>
              </a:ext>
            </a:extLst>
          </p:cNvPr>
          <p:cNvSpPr txBox="1"/>
          <p:nvPr/>
        </p:nvSpPr>
        <p:spPr>
          <a:xfrm>
            <a:off x="5971014" y="3807451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24718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9439</TotalTime>
  <Words>231</Words>
  <Application>Microsoft Macintosh PowerPoint</Application>
  <PresentationFormat>Custom</PresentationFormat>
  <Paragraphs>106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 Chopra</dc:creator>
  <cp:lastModifiedBy>Sid Chopra</cp:lastModifiedBy>
  <cp:revision>14</cp:revision>
  <dcterms:created xsi:type="dcterms:W3CDTF">2023-01-24T16:58:52Z</dcterms:created>
  <dcterms:modified xsi:type="dcterms:W3CDTF">2023-06-18T20:48:16Z</dcterms:modified>
</cp:coreProperties>
</file>

<file path=docProps/thumbnail.jpeg>
</file>